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8" r:id="rId3"/>
    <p:sldId id="259" r:id="rId4"/>
    <p:sldId id="260" r:id="rId5"/>
    <p:sldId id="261" r:id="rId6"/>
    <p:sldId id="262" r:id="rId7"/>
    <p:sldId id="264" r:id="rId8"/>
    <p:sldId id="25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660"/>
  </p:normalViewPr>
  <p:slideViewPr>
    <p:cSldViewPr snapToGrid="0">
      <p:cViewPr varScale="1">
        <p:scale>
          <a:sx n="151" d="100"/>
          <a:sy n="151" d="100"/>
        </p:scale>
        <p:origin x="552"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28138B-0714-4BAB-9F2D-6465B4D98CFC}"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3B58A-5BA8-4D71-B320-4C30F676B706}" type="slidenum">
              <a:rPr lang="en-US" smtClean="0"/>
              <a:t>‹#›</a:t>
            </a:fld>
            <a:endParaRPr lang="en-US"/>
          </a:p>
        </p:txBody>
      </p:sp>
    </p:spTree>
    <p:extLst>
      <p:ext uri="{BB962C8B-B14F-4D97-AF65-F5344CB8AC3E}">
        <p14:creationId xmlns:p14="http://schemas.microsoft.com/office/powerpoint/2010/main" val="3329303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28138B-0714-4BAB-9F2D-6465B4D98CFC}"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3B58A-5BA8-4D71-B320-4C30F676B706}" type="slidenum">
              <a:rPr lang="en-US" smtClean="0"/>
              <a:t>‹#›</a:t>
            </a:fld>
            <a:endParaRPr lang="en-US"/>
          </a:p>
        </p:txBody>
      </p:sp>
    </p:spTree>
    <p:extLst>
      <p:ext uri="{BB962C8B-B14F-4D97-AF65-F5344CB8AC3E}">
        <p14:creationId xmlns:p14="http://schemas.microsoft.com/office/powerpoint/2010/main" val="1041946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28138B-0714-4BAB-9F2D-6465B4D98CFC}"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3B58A-5BA8-4D71-B320-4C30F676B70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93568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28138B-0714-4BAB-9F2D-6465B4D98CFC}"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3B58A-5BA8-4D71-B320-4C30F676B706}" type="slidenum">
              <a:rPr lang="en-US" smtClean="0"/>
              <a:t>‹#›</a:t>
            </a:fld>
            <a:endParaRPr lang="en-US"/>
          </a:p>
        </p:txBody>
      </p:sp>
    </p:spTree>
    <p:extLst>
      <p:ext uri="{BB962C8B-B14F-4D97-AF65-F5344CB8AC3E}">
        <p14:creationId xmlns:p14="http://schemas.microsoft.com/office/powerpoint/2010/main" val="2801248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28138B-0714-4BAB-9F2D-6465B4D98CFC}"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3B58A-5BA8-4D71-B320-4C30F676B70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68080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28138B-0714-4BAB-9F2D-6465B4D98CFC}"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3B58A-5BA8-4D71-B320-4C30F676B706}" type="slidenum">
              <a:rPr lang="en-US" smtClean="0"/>
              <a:t>‹#›</a:t>
            </a:fld>
            <a:endParaRPr lang="en-US"/>
          </a:p>
        </p:txBody>
      </p:sp>
    </p:spTree>
    <p:extLst>
      <p:ext uri="{BB962C8B-B14F-4D97-AF65-F5344CB8AC3E}">
        <p14:creationId xmlns:p14="http://schemas.microsoft.com/office/powerpoint/2010/main" val="30820332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28138B-0714-4BAB-9F2D-6465B4D98CFC}"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3B58A-5BA8-4D71-B320-4C30F676B706}" type="slidenum">
              <a:rPr lang="en-US" smtClean="0"/>
              <a:t>‹#›</a:t>
            </a:fld>
            <a:endParaRPr lang="en-US"/>
          </a:p>
        </p:txBody>
      </p:sp>
    </p:spTree>
    <p:extLst>
      <p:ext uri="{BB962C8B-B14F-4D97-AF65-F5344CB8AC3E}">
        <p14:creationId xmlns:p14="http://schemas.microsoft.com/office/powerpoint/2010/main" val="3545618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28138B-0714-4BAB-9F2D-6465B4D98CFC}"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3B58A-5BA8-4D71-B320-4C30F676B706}" type="slidenum">
              <a:rPr lang="en-US" smtClean="0"/>
              <a:t>‹#›</a:t>
            </a:fld>
            <a:endParaRPr lang="en-US"/>
          </a:p>
        </p:txBody>
      </p:sp>
    </p:spTree>
    <p:extLst>
      <p:ext uri="{BB962C8B-B14F-4D97-AF65-F5344CB8AC3E}">
        <p14:creationId xmlns:p14="http://schemas.microsoft.com/office/powerpoint/2010/main" val="2000228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28138B-0714-4BAB-9F2D-6465B4D98CFC}"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3B58A-5BA8-4D71-B320-4C30F676B706}" type="slidenum">
              <a:rPr lang="en-US" smtClean="0"/>
              <a:t>‹#›</a:t>
            </a:fld>
            <a:endParaRPr lang="en-US"/>
          </a:p>
        </p:txBody>
      </p:sp>
    </p:spTree>
    <p:extLst>
      <p:ext uri="{BB962C8B-B14F-4D97-AF65-F5344CB8AC3E}">
        <p14:creationId xmlns:p14="http://schemas.microsoft.com/office/powerpoint/2010/main" val="2988641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28138B-0714-4BAB-9F2D-6465B4D98CFC}"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3B58A-5BA8-4D71-B320-4C30F676B706}" type="slidenum">
              <a:rPr lang="en-US" smtClean="0"/>
              <a:t>‹#›</a:t>
            </a:fld>
            <a:endParaRPr lang="en-US"/>
          </a:p>
        </p:txBody>
      </p:sp>
    </p:spTree>
    <p:extLst>
      <p:ext uri="{BB962C8B-B14F-4D97-AF65-F5344CB8AC3E}">
        <p14:creationId xmlns:p14="http://schemas.microsoft.com/office/powerpoint/2010/main" val="47056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28138B-0714-4BAB-9F2D-6465B4D98CFC}"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3B58A-5BA8-4D71-B320-4C30F676B706}" type="slidenum">
              <a:rPr lang="en-US" smtClean="0"/>
              <a:t>‹#›</a:t>
            </a:fld>
            <a:endParaRPr lang="en-US"/>
          </a:p>
        </p:txBody>
      </p:sp>
    </p:spTree>
    <p:extLst>
      <p:ext uri="{BB962C8B-B14F-4D97-AF65-F5344CB8AC3E}">
        <p14:creationId xmlns:p14="http://schemas.microsoft.com/office/powerpoint/2010/main" val="1796053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28138B-0714-4BAB-9F2D-6465B4D98CFC}" type="datetimeFigureOut">
              <a:rPr lang="en-US" smtClean="0"/>
              <a:t>3/24/2025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3B58A-5BA8-4D71-B320-4C30F676B706}" type="slidenum">
              <a:rPr lang="en-US" smtClean="0"/>
              <a:t>‹#›</a:t>
            </a:fld>
            <a:endParaRPr lang="en-US"/>
          </a:p>
        </p:txBody>
      </p:sp>
    </p:spTree>
    <p:extLst>
      <p:ext uri="{BB962C8B-B14F-4D97-AF65-F5344CB8AC3E}">
        <p14:creationId xmlns:p14="http://schemas.microsoft.com/office/powerpoint/2010/main" val="2638361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28138B-0714-4BAB-9F2D-6465B4D98CFC}" type="datetimeFigureOut">
              <a:rPr lang="en-US" smtClean="0"/>
              <a:t>3/24/2025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3B58A-5BA8-4D71-B320-4C30F676B706}" type="slidenum">
              <a:rPr lang="en-US" smtClean="0"/>
              <a:t>‹#›</a:t>
            </a:fld>
            <a:endParaRPr lang="en-US"/>
          </a:p>
        </p:txBody>
      </p:sp>
    </p:spTree>
    <p:extLst>
      <p:ext uri="{BB962C8B-B14F-4D97-AF65-F5344CB8AC3E}">
        <p14:creationId xmlns:p14="http://schemas.microsoft.com/office/powerpoint/2010/main" val="3592430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8138B-0714-4BAB-9F2D-6465B4D98CFC}" type="datetimeFigureOut">
              <a:rPr lang="en-US" smtClean="0"/>
              <a:t>3/24/2025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3B58A-5BA8-4D71-B320-4C30F676B706}" type="slidenum">
              <a:rPr lang="en-US" smtClean="0"/>
              <a:t>‹#›</a:t>
            </a:fld>
            <a:endParaRPr lang="en-US"/>
          </a:p>
        </p:txBody>
      </p:sp>
    </p:spTree>
    <p:extLst>
      <p:ext uri="{BB962C8B-B14F-4D97-AF65-F5344CB8AC3E}">
        <p14:creationId xmlns:p14="http://schemas.microsoft.com/office/powerpoint/2010/main" val="1240273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28138B-0714-4BAB-9F2D-6465B4D98CFC}"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3B58A-5BA8-4D71-B320-4C30F676B706}" type="slidenum">
              <a:rPr lang="en-US" smtClean="0"/>
              <a:t>‹#›</a:t>
            </a:fld>
            <a:endParaRPr lang="en-US"/>
          </a:p>
        </p:txBody>
      </p:sp>
    </p:spTree>
    <p:extLst>
      <p:ext uri="{BB962C8B-B14F-4D97-AF65-F5344CB8AC3E}">
        <p14:creationId xmlns:p14="http://schemas.microsoft.com/office/powerpoint/2010/main" val="553009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28138B-0714-4BAB-9F2D-6465B4D98CFC}"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3B58A-5BA8-4D71-B320-4C30F676B706}" type="slidenum">
              <a:rPr lang="en-US" smtClean="0"/>
              <a:t>‹#›</a:t>
            </a:fld>
            <a:endParaRPr lang="en-US"/>
          </a:p>
        </p:txBody>
      </p:sp>
    </p:spTree>
    <p:extLst>
      <p:ext uri="{BB962C8B-B14F-4D97-AF65-F5344CB8AC3E}">
        <p14:creationId xmlns:p14="http://schemas.microsoft.com/office/powerpoint/2010/main" val="3296911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728138B-0714-4BAB-9F2D-6465B4D98CFC}" type="datetimeFigureOut">
              <a:rPr lang="en-US" smtClean="0"/>
              <a:t>3/24/2025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8D3B58A-5BA8-4D71-B320-4C30F676B706}" type="slidenum">
              <a:rPr lang="en-US" smtClean="0"/>
              <a:t>‹#›</a:t>
            </a:fld>
            <a:endParaRPr lang="en-US"/>
          </a:p>
        </p:txBody>
      </p:sp>
    </p:spTree>
    <p:extLst>
      <p:ext uri="{BB962C8B-B14F-4D97-AF65-F5344CB8AC3E}">
        <p14:creationId xmlns:p14="http://schemas.microsoft.com/office/powerpoint/2010/main" val="2271514130"/>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27679-20EA-80F6-68BB-0CD7DFD52788}"/>
              </a:ext>
            </a:extLst>
          </p:cNvPr>
          <p:cNvSpPr>
            <a:spLocks noGrp="1"/>
          </p:cNvSpPr>
          <p:nvPr>
            <p:ph type="ctrTitle"/>
          </p:nvPr>
        </p:nvSpPr>
        <p:spPr/>
        <p:txBody>
          <a:bodyPr/>
          <a:lstStyle/>
          <a:p>
            <a:r>
              <a:rPr lang="en-US" sz="4400" dirty="0"/>
              <a:t>RFP: ICB Operator Services </a:t>
            </a:r>
          </a:p>
        </p:txBody>
      </p:sp>
      <p:sp>
        <p:nvSpPr>
          <p:cNvPr id="3" name="Subtitle 2">
            <a:extLst>
              <a:ext uri="{FF2B5EF4-FFF2-40B4-BE49-F238E27FC236}">
                <a16:creationId xmlns:a16="http://schemas.microsoft.com/office/drawing/2014/main" id="{F5E8DBC6-7430-5E94-72FD-26849984E4E9}"/>
              </a:ext>
            </a:extLst>
          </p:cNvPr>
          <p:cNvSpPr>
            <a:spLocks noGrp="1"/>
          </p:cNvSpPr>
          <p:nvPr>
            <p:ph type="subTitle" idx="1"/>
          </p:nvPr>
        </p:nvSpPr>
        <p:spPr/>
        <p:txBody>
          <a:bodyPr/>
          <a:lstStyle/>
          <a:p>
            <a:r>
              <a:rPr lang="en-US" dirty="0"/>
              <a:t>RFP currently open with proposals due in by April 15, 2025 / 1PM Central</a:t>
            </a:r>
          </a:p>
        </p:txBody>
      </p:sp>
    </p:spTree>
    <p:extLst>
      <p:ext uri="{BB962C8B-B14F-4D97-AF65-F5344CB8AC3E}">
        <p14:creationId xmlns:p14="http://schemas.microsoft.com/office/powerpoint/2010/main" val="2105919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2A9D1-FE4E-6AD3-3EF3-E521162C3C38}"/>
              </a:ext>
            </a:extLst>
          </p:cNvPr>
          <p:cNvSpPr>
            <a:spLocks noGrp="1"/>
          </p:cNvSpPr>
          <p:nvPr>
            <p:ph type="title"/>
          </p:nvPr>
        </p:nvSpPr>
        <p:spPr/>
        <p:txBody>
          <a:bodyPr/>
          <a:lstStyle/>
          <a:p>
            <a:r>
              <a:rPr lang="en-US" dirty="0"/>
              <a:t>Overview of RFP</a:t>
            </a:r>
          </a:p>
        </p:txBody>
      </p:sp>
      <p:sp>
        <p:nvSpPr>
          <p:cNvPr id="3" name="Content Placeholder 2">
            <a:extLst>
              <a:ext uri="{FF2B5EF4-FFF2-40B4-BE49-F238E27FC236}">
                <a16:creationId xmlns:a16="http://schemas.microsoft.com/office/drawing/2014/main" id="{A82B3968-2F62-CF6F-1002-E9B6BD39A60A}"/>
              </a:ext>
            </a:extLst>
          </p:cNvPr>
          <p:cNvSpPr>
            <a:spLocks noGrp="1"/>
          </p:cNvSpPr>
          <p:nvPr>
            <p:ph idx="1"/>
          </p:nvPr>
        </p:nvSpPr>
        <p:spPr/>
        <p:txBody>
          <a:bodyPr/>
          <a:lstStyle/>
          <a:p>
            <a:r>
              <a:rPr lang="en-US" dirty="0"/>
              <a:t>Reagan Mass Transit District is pass through entity, with 5311F funding from the Illinois Department of Transportation. </a:t>
            </a:r>
          </a:p>
          <a:p>
            <a:r>
              <a:rPr lang="en-US" dirty="0"/>
              <a:t>Two Intercity Bus Routes are at the heart of this RFP</a:t>
            </a:r>
          </a:p>
          <a:p>
            <a:pPr lvl="1"/>
            <a:r>
              <a:rPr lang="en-US" dirty="0"/>
              <a:t>Interstate 88 (Chicago to Davenport, Iowa)</a:t>
            </a:r>
          </a:p>
          <a:p>
            <a:pPr lvl="1"/>
            <a:r>
              <a:rPr lang="en-US" dirty="0"/>
              <a:t>Interstate 39* (Chicago to Danville, Illinois)</a:t>
            </a:r>
          </a:p>
          <a:p>
            <a:r>
              <a:rPr lang="en-US" dirty="0"/>
              <a:t>Deadline for submission: April 15, 2025 / 1:00 PM (central)</a:t>
            </a:r>
          </a:p>
        </p:txBody>
      </p:sp>
    </p:spTree>
    <p:extLst>
      <p:ext uri="{BB962C8B-B14F-4D97-AF65-F5344CB8AC3E}">
        <p14:creationId xmlns:p14="http://schemas.microsoft.com/office/powerpoint/2010/main" val="1751925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50B0F-9FB4-9717-BE99-8729F76E3F72}"/>
              </a:ext>
            </a:extLst>
          </p:cNvPr>
          <p:cNvSpPr>
            <a:spLocks noGrp="1"/>
          </p:cNvSpPr>
          <p:nvPr>
            <p:ph type="title"/>
          </p:nvPr>
        </p:nvSpPr>
        <p:spPr/>
        <p:txBody>
          <a:bodyPr/>
          <a:lstStyle/>
          <a:p>
            <a:r>
              <a:rPr lang="en-US" dirty="0"/>
              <a:t>Key Dates for RFP</a:t>
            </a:r>
          </a:p>
        </p:txBody>
      </p:sp>
      <p:sp>
        <p:nvSpPr>
          <p:cNvPr id="3" name="Content Placeholder 2">
            <a:extLst>
              <a:ext uri="{FF2B5EF4-FFF2-40B4-BE49-F238E27FC236}">
                <a16:creationId xmlns:a16="http://schemas.microsoft.com/office/drawing/2014/main" id="{0466E2A6-68C2-F65E-1446-AD4394025FF6}"/>
              </a:ext>
            </a:extLst>
          </p:cNvPr>
          <p:cNvSpPr>
            <a:spLocks noGrp="1"/>
          </p:cNvSpPr>
          <p:nvPr>
            <p:ph idx="1"/>
          </p:nvPr>
        </p:nvSpPr>
        <p:spPr/>
        <p:txBody>
          <a:bodyPr/>
          <a:lstStyle/>
          <a:p>
            <a:r>
              <a:rPr lang="en-US" dirty="0"/>
              <a:t>March 14, 2025		RFP Released</a:t>
            </a:r>
          </a:p>
          <a:p>
            <a:r>
              <a:rPr lang="en-US" dirty="0"/>
              <a:t>March 24, 2025		Non-mandatory Pre-Proposal Meeting</a:t>
            </a:r>
          </a:p>
          <a:p>
            <a:r>
              <a:rPr lang="en-US" dirty="0"/>
              <a:t>April 3, 2025			Deadline for submittal of questions / clarifications</a:t>
            </a:r>
          </a:p>
          <a:p>
            <a:r>
              <a:rPr lang="en-US" dirty="0"/>
              <a:t>April 8, 2025			Responses to questions and clarifications</a:t>
            </a:r>
          </a:p>
          <a:p>
            <a:r>
              <a:rPr lang="en-US" dirty="0"/>
              <a:t>April 15, 2025			Deadline for submittal of proposals to Reagan MTD</a:t>
            </a:r>
          </a:p>
          <a:p>
            <a:r>
              <a:rPr lang="en-US" dirty="0"/>
              <a:t>May 5, 2025			Award of successful proposal announced</a:t>
            </a:r>
          </a:p>
          <a:p>
            <a:r>
              <a:rPr lang="en-US" dirty="0"/>
              <a:t>July 1, 2025			Implementation </a:t>
            </a:r>
            <a:r>
              <a:rPr lang="en-US"/>
              <a:t>of service</a:t>
            </a:r>
          </a:p>
        </p:txBody>
      </p:sp>
    </p:spTree>
    <p:extLst>
      <p:ext uri="{BB962C8B-B14F-4D97-AF65-F5344CB8AC3E}">
        <p14:creationId xmlns:p14="http://schemas.microsoft.com/office/powerpoint/2010/main" val="3049527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97C91-102B-0EF8-D5B4-F19CD254E816}"/>
              </a:ext>
            </a:extLst>
          </p:cNvPr>
          <p:cNvSpPr>
            <a:spLocks noGrp="1"/>
          </p:cNvSpPr>
          <p:nvPr>
            <p:ph type="title"/>
          </p:nvPr>
        </p:nvSpPr>
        <p:spPr/>
        <p:txBody>
          <a:bodyPr/>
          <a:lstStyle/>
          <a:p>
            <a:r>
              <a:rPr lang="en-US" dirty="0"/>
              <a:t>RFP Specifics</a:t>
            </a:r>
          </a:p>
        </p:txBody>
      </p:sp>
      <p:sp>
        <p:nvSpPr>
          <p:cNvPr id="3" name="Content Placeholder 2">
            <a:extLst>
              <a:ext uri="{FF2B5EF4-FFF2-40B4-BE49-F238E27FC236}">
                <a16:creationId xmlns:a16="http://schemas.microsoft.com/office/drawing/2014/main" id="{68B28A0B-7EBB-6EFB-48E7-04BDFA1AC5B8}"/>
              </a:ext>
            </a:extLst>
          </p:cNvPr>
          <p:cNvSpPr>
            <a:spLocks noGrp="1"/>
          </p:cNvSpPr>
          <p:nvPr>
            <p:ph idx="1"/>
          </p:nvPr>
        </p:nvSpPr>
        <p:spPr/>
        <p:txBody>
          <a:bodyPr>
            <a:normAutofit lnSpcReduction="10000"/>
          </a:bodyPr>
          <a:lstStyle/>
          <a:p>
            <a:r>
              <a:rPr lang="en-US" dirty="0"/>
              <a:t>Initial scope of contract is for a single year, starting July 1, 2025</a:t>
            </a:r>
          </a:p>
          <a:p>
            <a:r>
              <a:rPr lang="en-US" dirty="0"/>
              <a:t>Four (4) one (1) year options are also available for Reagan MTD to exercise at their sole and exclusive option</a:t>
            </a:r>
          </a:p>
          <a:p>
            <a:r>
              <a:rPr lang="en-US" dirty="0"/>
              <a:t>Service Operator is required to provide client references from the past five (5) years</a:t>
            </a:r>
          </a:p>
          <a:p>
            <a:r>
              <a:rPr lang="en-US" dirty="0"/>
              <a:t>Service Operators MUST provide a Unique Entity Identification (UEI) Number</a:t>
            </a:r>
          </a:p>
          <a:p>
            <a:r>
              <a:rPr lang="en-US" dirty="0"/>
              <a:t>Service must be timely operated seven (7) days a week, three hundred sixty-five (365) days a year</a:t>
            </a:r>
          </a:p>
          <a:p>
            <a:r>
              <a:rPr lang="en-US" dirty="0"/>
              <a:t>Proper ticketing must be offered and additional stand-alone ticketing, may be required</a:t>
            </a:r>
          </a:p>
          <a:p>
            <a:r>
              <a:rPr lang="en-US" dirty="0"/>
              <a:t>Service Operator buses will be required to obtain access to Intercity Bus’s station or other nationwide Intercity Service Operators facilities</a:t>
            </a:r>
          </a:p>
          <a:p>
            <a:endParaRPr lang="en-US" dirty="0"/>
          </a:p>
          <a:p>
            <a:endParaRPr lang="en-US" dirty="0"/>
          </a:p>
        </p:txBody>
      </p:sp>
    </p:spTree>
    <p:extLst>
      <p:ext uri="{BB962C8B-B14F-4D97-AF65-F5344CB8AC3E}">
        <p14:creationId xmlns:p14="http://schemas.microsoft.com/office/powerpoint/2010/main" val="1374914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52409-2728-0C7C-75BB-A6F6A5AD7A14}"/>
              </a:ext>
            </a:extLst>
          </p:cNvPr>
          <p:cNvSpPr>
            <a:spLocks noGrp="1"/>
          </p:cNvSpPr>
          <p:nvPr>
            <p:ph type="title"/>
          </p:nvPr>
        </p:nvSpPr>
        <p:spPr/>
        <p:txBody>
          <a:bodyPr/>
          <a:lstStyle/>
          <a:p>
            <a:r>
              <a:rPr lang="en-US" dirty="0"/>
              <a:t>RFP Specifics</a:t>
            </a:r>
          </a:p>
        </p:txBody>
      </p:sp>
      <p:sp>
        <p:nvSpPr>
          <p:cNvPr id="3" name="Content Placeholder 2">
            <a:extLst>
              <a:ext uri="{FF2B5EF4-FFF2-40B4-BE49-F238E27FC236}">
                <a16:creationId xmlns:a16="http://schemas.microsoft.com/office/drawing/2014/main" id="{35E64CFB-E809-6168-211B-9EAC65B38BDD}"/>
              </a:ext>
            </a:extLst>
          </p:cNvPr>
          <p:cNvSpPr>
            <a:spLocks noGrp="1"/>
          </p:cNvSpPr>
          <p:nvPr>
            <p:ph idx="1"/>
          </p:nvPr>
        </p:nvSpPr>
        <p:spPr/>
        <p:txBody>
          <a:bodyPr>
            <a:normAutofit lnSpcReduction="10000"/>
          </a:bodyPr>
          <a:lstStyle/>
          <a:p>
            <a:r>
              <a:rPr lang="en-US" dirty="0"/>
              <a:t>An interline agreement with one or more approved nationwide intercity bus services to facilitate common ticketing and easy exchange of passengers and baggage along the determined corridor(s) is required</a:t>
            </a:r>
          </a:p>
          <a:p>
            <a:r>
              <a:rPr lang="en-US" dirty="0"/>
              <a:t>Most (51%), preferably all, stops are associated with an indoor terminal and/or facility where passengers can buy tickets, including tickets for trips with a leg on one or more approved nationwide intercity bus services, and have basic amenities available to them, is required  </a:t>
            </a:r>
          </a:p>
          <a:p>
            <a:r>
              <a:rPr lang="en-US" dirty="0"/>
              <a:t>Wireless internet, which has consistent coverage in most of the areas of the identified Intercity Bus routes, will be required</a:t>
            </a:r>
          </a:p>
          <a:p>
            <a:r>
              <a:rPr lang="en-US" dirty="0"/>
              <a:t>On-time performance, as well as consistency and reliability will be monitored by RMTD</a:t>
            </a:r>
          </a:p>
          <a:p>
            <a:r>
              <a:rPr lang="en-US" dirty="0"/>
              <a:t>Capacity to carry luggage is a requirement for funding this program</a:t>
            </a:r>
          </a:p>
          <a:p>
            <a:endParaRPr lang="en-US" dirty="0"/>
          </a:p>
        </p:txBody>
      </p:sp>
    </p:spTree>
    <p:extLst>
      <p:ext uri="{BB962C8B-B14F-4D97-AF65-F5344CB8AC3E}">
        <p14:creationId xmlns:p14="http://schemas.microsoft.com/office/powerpoint/2010/main" val="1447343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F0E4E-CFCE-E556-52CE-BC088D8F0B46}"/>
              </a:ext>
            </a:extLst>
          </p:cNvPr>
          <p:cNvSpPr>
            <a:spLocks noGrp="1"/>
          </p:cNvSpPr>
          <p:nvPr>
            <p:ph type="title"/>
          </p:nvPr>
        </p:nvSpPr>
        <p:spPr/>
        <p:txBody>
          <a:bodyPr/>
          <a:lstStyle/>
          <a:p>
            <a:r>
              <a:rPr lang="en-US" dirty="0"/>
              <a:t>RFP Specifics</a:t>
            </a:r>
          </a:p>
        </p:txBody>
      </p:sp>
      <p:sp>
        <p:nvSpPr>
          <p:cNvPr id="3" name="Content Placeholder 2">
            <a:extLst>
              <a:ext uri="{FF2B5EF4-FFF2-40B4-BE49-F238E27FC236}">
                <a16:creationId xmlns:a16="http://schemas.microsoft.com/office/drawing/2014/main" id="{D19CE6C7-D9BD-ED15-AEDA-0BA94D61FB53}"/>
              </a:ext>
            </a:extLst>
          </p:cNvPr>
          <p:cNvSpPr>
            <a:spLocks noGrp="1"/>
          </p:cNvSpPr>
          <p:nvPr>
            <p:ph idx="1"/>
          </p:nvPr>
        </p:nvSpPr>
        <p:spPr/>
        <p:txBody>
          <a:bodyPr>
            <a:normAutofit lnSpcReduction="10000"/>
          </a:bodyPr>
          <a:lstStyle/>
          <a:p>
            <a:r>
              <a:rPr lang="en-US" dirty="0"/>
              <a:t>A uniform bus fare structure will be maintained with standard transportation fees subject to RMTD’s final approval</a:t>
            </a:r>
          </a:p>
          <a:p>
            <a:r>
              <a:rPr lang="en-US" dirty="0"/>
              <a:t>All buses utilized by the Service Operator for this Contract must be fully accessible to persons with disabilities and to that end the Service Operator(s) shall meet both the letter and spirit of the American with Disabilities Act (ADA) requirements</a:t>
            </a:r>
          </a:p>
          <a:p>
            <a:r>
              <a:rPr lang="en-US" dirty="0"/>
              <a:t>Public address systems must be operational and utilized by the operator during revenue operations</a:t>
            </a:r>
          </a:p>
          <a:p>
            <a:r>
              <a:rPr lang="en-US" dirty="0"/>
              <a:t>Service Operator(s) must provide rider comment cards on buses and submit quarterly copies of comments received</a:t>
            </a:r>
          </a:p>
          <a:p>
            <a:r>
              <a:rPr lang="en-US" dirty="0"/>
              <a:t>A customer complaint procedure will be required and all complaints and staff action taken in regards to each complaint shall be documented, saved, and provided to RMTD upon its request</a:t>
            </a:r>
          </a:p>
          <a:p>
            <a:endParaRPr lang="en-US" dirty="0"/>
          </a:p>
        </p:txBody>
      </p:sp>
    </p:spTree>
    <p:extLst>
      <p:ext uri="{BB962C8B-B14F-4D97-AF65-F5344CB8AC3E}">
        <p14:creationId xmlns:p14="http://schemas.microsoft.com/office/powerpoint/2010/main" val="3798303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BDA87-6018-DB5F-0AE2-C4C89E60BEE3}"/>
              </a:ext>
            </a:extLst>
          </p:cNvPr>
          <p:cNvSpPr>
            <a:spLocks noGrp="1"/>
          </p:cNvSpPr>
          <p:nvPr>
            <p:ph type="title"/>
          </p:nvPr>
        </p:nvSpPr>
        <p:spPr/>
        <p:txBody>
          <a:bodyPr/>
          <a:lstStyle/>
          <a:p>
            <a:r>
              <a:rPr lang="en-US" dirty="0"/>
              <a:t>RFP Specifics</a:t>
            </a:r>
          </a:p>
        </p:txBody>
      </p:sp>
      <p:sp>
        <p:nvSpPr>
          <p:cNvPr id="3" name="Content Placeholder 2">
            <a:extLst>
              <a:ext uri="{FF2B5EF4-FFF2-40B4-BE49-F238E27FC236}">
                <a16:creationId xmlns:a16="http://schemas.microsoft.com/office/drawing/2014/main" id="{C4B8BF61-D81F-F9AC-6110-32E4F1BD31A1}"/>
              </a:ext>
            </a:extLst>
          </p:cNvPr>
          <p:cNvSpPr>
            <a:spLocks noGrp="1"/>
          </p:cNvSpPr>
          <p:nvPr>
            <p:ph idx="1"/>
          </p:nvPr>
        </p:nvSpPr>
        <p:spPr/>
        <p:txBody>
          <a:bodyPr/>
          <a:lstStyle/>
          <a:p>
            <a:r>
              <a:rPr lang="en-US" dirty="0"/>
              <a:t>RMTD is to be notified of any service cancellations within one (1) hour of the event causing the service cancellations or as soon as is reasonably practical</a:t>
            </a:r>
          </a:p>
          <a:p>
            <a:r>
              <a:rPr lang="en-US" dirty="0"/>
              <a:t>Any and all communication and protocol will be followed, including if there is to be any delay beyond twenty (20) minutes on any service or stop</a:t>
            </a:r>
          </a:p>
          <a:p>
            <a:r>
              <a:rPr lang="en-US" dirty="0"/>
              <a:t>Timely and accurate far box and service time and fee reporting will be provided, and, if needed provide prompt and accurate customer refunds</a:t>
            </a:r>
          </a:p>
          <a:p>
            <a:r>
              <a:rPr lang="en-US" dirty="0"/>
              <a:t>The Service Operator(s) Project Manager shall be available, on a daily basis to provide responses to inquiries of RMTD on all matters</a:t>
            </a:r>
          </a:p>
        </p:txBody>
      </p:sp>
    </p:spTree>
    <p:extLst>
      <p:ext uri="{BB962C8B-B14F-4D97-AF65-F5344CB8AC3E}">
        <p14:creationId xmlns:p14="http://schemas.microsoft.com/office/powerpoint/2010/main" val="212269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1E3AD-EEC6-BBCF-0303-45BB0B07141C}"/>
              </a:ext>
            </a:extLst>
          </p:cNvPr>
          <p:cNvSpPr>
            <a:spLocks noGrp="1"/>
          </p:cNvSpPr>
          <p:nvPr>
            <p:ph type="title"/>
          </p:nvPr>
        </p:nvSpPr>
        <p:spPr/>
        <p:txBody>
          <a:bodyPr>
            <a:normAutofit fontScale="90000"/>
          </a:bodyPr>
          <a:lstStyle/>
          <a:p>
            <a:r>
              <a:rPr lang="en-US" dirty="0"/>
              <a:t>Questions</a:t>
            </a:r>
            <a:br>
              <a:rPr lang="en-US" dirty="0"/>
            </a:br>
            <a:br>
              <a:rPr lang="en-US" dirty="0"/>
            </a:br>
            <a:endParaRPr lang="en-US" dirty="0"/>
          </a:p>
        </p:txBody>
      </p:sp>
    </p:spTree>
    <p:extLst>
      <p:ext uri="{BB962C8B-B14F-4D97-AF65-F5344CB8AC3E}">
        <p14:creationId xmlns:p14="http://schemas.microsoft.com/office/powerpoint/2010/main" val="138425070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383</TotalTime>
  <Words>669</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RFP: ICB Operator Services </vt:lpstr>
      <vt:lpstr>Overview of RFP</vt:lpstr>
      <vt:lpstr>Key Dates for RFP</vt:lpstr>
      <vt:lpstr>RFP Specifics</vt:lpstr>
      <vt:lpstr>RFP Specifics</vt:lpstr>
      <vt:lpstr>RFP Specifics</vt:lpstr>
      <vt:lpstr>RFP Specifics</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 Gates</dc:creator>
  <cp:lastModifiedBy>Kendra Hull</cp:lastModifiedBy>
  <cp:revision>2</cp:revision>
  <dcterms:created xsi:type="dcterms:W3CDTF">2025-03-20T19:01:11Z</dcterms:created>
  <dcterms:modified xsi:type="dcterms:W3CDTF">2025-03-24T16:29:47Z</dcterms:modified>
</cp:coreProperties>
</file>